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tags/tag65.xml" ContentType="application/vnd.openxmlformats-officedocument.presentationml.tags+xml"/>
  <Override PartName="/ppt/slides/slide18.xml" ContentType="application/vnd.openxmlformats-officedocument.presentationml.slide+xml"/>
  <Override PartName="/ppt/tags/tag74.xml" ContentType="application/vnd.openxmlformats-officedocument.presentationml.tags+xml"/>
  <Override PartName="/ppt/tags/tag84.xml" ContentType="application/vnd.openxmlformats-officedocument.presentationml.tags+xml"/>
  <Override PartName="/ppt/tags/tag105.xml" ContentType="application/vnd.openxmlformats-officedocument.presentationml.tags+xml"/>
  <Override PartName="/ppt/slides/slide9.xml" ContentType="application/vnd.openxmlformats-officedocument.presentationml.slide+xml"/>
  <Override PartName="/ppt/tags/tag94.xml" ContentType="application/vnd.openxmlformats-officedocument.presentationml.tags+xml"/>
  <Override PartName="/ppt/tags/tag115.xml" ContentType="application/vnd.openxmlformats-officedocument.presentationml.tags+xml"/>
  <Override PartName="/ppt/tags/tag124.xml" ContentType="application/vnd.openxmlformats-officedocument.presentationml.tags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tags/tag134.xml" ContentType="application/vnd.openxmlformats-officedocument.presentationml.tags+xml"/>
  <Override PartName="/ppt/tags/tag12.xml" ContentType="application/vnd.openxmlformats-officedocument.presentationml.tags+xml"/>
  <Override PartName="/ppt/theme/theme1.xml" ContentType="application/vnd.openxmlformats-officedocument.theme+xml"/>
  <Override PartName="/ppt/tags/tag22.xml" ContentType="application/vnd.openxmlformats-officedocument.presentationml.tags+xml"/>
  <Override PartName="/ppt/tags/tag99.xml" ContentType="application/vnd.openxmlformats-officedocument.presentationml.tags+xml"/>
  <Override PartName="/ppt/tags/tag31.xml" ContentType="application/vnd.openxmlformats-officedocument.presentationml.tags+xml"/>
  <Override PartName="/ppt/tags/tag41.xml" ContentType="application/vnd.openxmlformats-officedocument.presentationml.tags+xml"/>
  <Override PartName="/ppt/tags/tag7.xml" ContentType="application/vnd.openxmlformats-officedocument.presentationml.tags+xml"/>
  <Override PartName="/ppt/tags/tag50.xml" ContentType="application/vnd.openxmlformats-officedocument.presentationml.tags+xml"/>
  <Override PartName="/ppt/tags/tag18.xml" ContentType="application/vnd.openxmlformats-officedocument.presentationml.tags+xml"/>
  <Default Extension="jpeg" ContentType="image/jpeg"/>
  <Override PartName="/ppt/tags/tag60.xml" ContentType="application/vnd.openxmlformats-officedocument.presentationml.tags+xml"/>
  <Override PartName="/ppt/tags/tag28.xml" ContentType="application/vnd.openxmlformats-officedocument.presentationml.tags+xml"/>
  <Override PartName="/ppt/slides/slide13.xml" ContentType="application/vnd.openxmlformats-officedocument.presentationml.slide+xml"/>
  <Override PartName="/ppt/tags/tag70.xml" ContentType="application/vnd.openxmlformats-officedocument.presentationml.tags+xml"/>
  <Override PartName="/ppt/tags/tag37.xml" ContentType="application/vnd.openxmlformats-officedocument.presentationml.tags+xml"/>
  <Override PartName="/ppt/tags/tag100.xml" ContentType="application/vnd.openxmlformats-officedocument.presentationml.tags+xml"/>
  <Override PartName="/ppt/tags/tag47.xml" ContentType="application/vnd.openxmlformats-officedocument.presentationml.tags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10.xml" ContentType="application/vnd.openxmlformats-officedocument.presentationml.tags+xml"/>
  <Override PartName="/ppt/tags/tag56.xml" ContentType="application/vnd.openxmlformats-officedocument.presentationml.tags+xml"/>
  <Override PartName="/ppt/tags/tag66.xml" ContentType="application/vnd.openxmlformats-officedocument.presentationml.tags+xml"/>
  <Override PartName="/ppt/slides/slide19.xml" ContentType="application/vnd.openxmlformats-officedocument.presentationml.slide+xml"/>
  <Override PartName="/ppt/tags/tag7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85.xml" ContentType="application/vnd.openxmlformats-officedocument.presentationml.tags+xml"/>
  <Override PartName="/ppt/tags/tag106.xml" ContentType="application/vnd.openxmlformats-officedocument.presentationml.tags+xml"/>
  <Override PartName="/ppt/tags/tag95.xml" ContentType="application/vnd.openxmlformats-officedocument.presentationml.tags+xml"/>
  <Override PartName="/ppt/tags/tag116.xml" ContentType="application/vnd.openxmlformats-officedocument.presentationml.tags+xml"/>
  <Override PartName="/ppt/tags/tag125.xml" ContentType="application/vnd.openxmlformats-officedocument.presentationml.tags+xml"/>
  <Override PartName="/ppt/tags/tag2.xml" ContentType="application/vnd.openxmlformats-officedocument.presentationml.tags+xml"/>
  <Override PartName="/ppt/tags/tag135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docProps/custom.xml" ContentType="application/vnd.openxmlformats-officedocument.custom-propertie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2.xml" ContentType="application/vnd.openxmlformats-officedocument.presentationml.tags+xml"/>
  <Override PartName="/ppt/tags/tag8.xml" ContentType="application/vnd.openxmlformats-officedocument.presentationml.tags+xml"/>
  <Override PartName="/ppt/tags/tag51.xml" ContentType="application/vnd.openxmlformats-officedocument.presentationml.tags+xml"/>
  <Override PartName="/ppt/tags/tag19.xml" ContentType="application/vnd.openxmlformats-officedocument.presentationml.tags+xml"/>
  <Override PartName="/ppt/tags/tag61.xml" ContentType="application/vnd.openxmlformats-officedocument.presentationml.tags+xml"/>
  <Override PartName="/ppt/tags/tag29.xml" ContentType="application/vnd.openxmlformats-officedocument.presentationml.tags+xml"/>
  <Override PartName="/ppt/slides/slide14.xml" ContentType="application/vnd.openxmlformats-officedocument.presentationml.slide+xml"/>
  <Override PartName="/ppt/tags/tag38.xml" ContentType="application/vnd.openxmlformats-officedocument.presentationml.tags+xml"/>
  <Override PartName="/ppt/tags/tag71.xml" ContentType="application/vnd.openxmlformats-officedocument.presentationml.tags+xml"/>
  <Default Extension="bin" ContentType="application/vnd.openxmlformats-officedocument.presentationml.printerSettings"/>
  <Override PartName="/ppt/tags/tag101.xml" ContentType="application/vnd.openxmlformats-officedocument.presentationml.tags+xml"/>
  <Override PartName="/ppt/tags/tag48.xml" ContentType="application/vnd.openxmlformats-officedocument.presentationml.tags+xml"/>
  <Default Extension="xml" ContentType="application/xml"/>
  <Override PartName="/ppt/slides/slide5.xml" ContentType="application/vnd.openxmlformats-officedocument.presentationml.slide+xml"/>
  <Override PartName="/ppt/tags/tag80.xml" ContentType="application/vnd.openxmlformats-officedocument.presentationml.tags+xml"/>
  <Override PartName="/ppt/tags/tag57.xml" ContentType="application/vnd.openxmlformats-officedocument.presentationml.tags+xml"/>
  <Override PartName="/ppt/tags/tag90.xml" ContentType="application/vnd.openxmlformats-officedocument.presentationml.tags+xml"/>
  <Override PartName="/ppt/slideLayouts/slideLayout6.xml" ContentType="application/vnd.openxmlformats-officedocument.presentationml.slideLayout+xml"/>
  <Override PartName="/ppt/tableStyles.xml" ContentType="application/vnd.openxmlformats-officedocument.presentationml.tableStyles+xml"/>
  <Override PartName="/ppt/tags/tag111.xml" ContentType="application/vnd.openxmlformats-officedocument.presentationml.tags+xml"/>
  <Override PartName="/ppt/tags/tag67.xml" ContentType="application/vnd.openxmlformats-officedocument.presentationml.tags+xml"/>
  <Override PartName="/ppt/tags/tag120.xml" ContentType="application/vnd.openxmlformats-officedocument.presentationml.tags+xml"/>
  <Override PartName="/ppt/tags/tag76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30.xml" ContentType="application/vnd.openxmlformats-officedocument.presentationml.tags+xml"/>
  <Override PartName="/ppt/tags/tag86.xml" ContentType="application/vnd.openxmlformats-officedocument.presentationml.tags+xml"/>
  <Override PartName="/ppt/tags/tag107.xml" ContentType="application/vnd.openxmlformats-officedocument.presentationml.tags+xml"/>
  <Override PartName="/ppt/tags/tag140.xml" ContentType="application/vnd.openxmlformats-officedocument.presentationml.tags+xml"/>
  <Override PartName="/docProps/app.xml" ContentType="application/vnd.openxmlformats-officedocument.extended-properties+xml"/>
  <Override PartName="/ppt/tags/tag96.xml" ContentType="application/vnd.openxmlformats-officedocument.presentationml.tags+xml"/>
  <Override PartName="/ppt/tags/tag117.xml" ContentType="application/vnd.openxmlformats-officedocument.presentationml.tags+xml"/>
  <Override PartName="/ppt/tags/tag126.xml" ContentType="application/vnd.openxmlformats-officedocument.presentationml.tags+xml"/>
  <Override PartName="/docProps/core.xml" ContentType="application/vnd.openxmlformats-package.core-properties+xml"/>
  <Override PartName="/ppt/tags/tag3.xml" ContentType="application/vnd.openxmlformats-officedocument.presentationml.tags+xml"/>
  <Override PartName="/ppt/tags/tag136.xml" ContentType="application/vnd.openxmlformats-officedocument.presentationml.tags+xml"/>
  <Override PartName="/ppt/tags/tag14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3.xml" ContentType="application/vnd.openxmlformats-officedocument.presentationml.tags+xml"/>
  <Override PartName="/ppt/tags/tag9.xml" ContentType="application/vnd.openxmlformats-officedocument.presentationml.tags+xml"/>
  <Override PartName="/ppt/slideLayouts/slideLayout1.xml" ContentType="application/vnd.openxmlformats-officedocument.presentationml.slideLayout+xml"/>
  <Override PartName="/ppt/tags/tag52.xml" ContentType="application/vnd.openxmlformats-officedocument.presentationml.tags+xml"/>
  <Override PartName="/ppt/tags/tag62.xml" ContentType="application/vnd.openxmlformats-officedocument.presentationml.tags+xml"/>
  <Override PartName="/ppt/slides/slide15.xml" ContentType="application/vnd.openxmlformats-officedocument.presentationml.slide+xml"/>
  <Override PartName="/ppt/tags/tag39.xml" ContentType="application/vnd.openxmlformats-officedocument.presentationml.tags+xml"/>
  <Override PartName="/ppt/tags/tag72.xml" ContentType="application/vnd.openxmlformats-officedocument.presentationml.tags+xml"/>
  <Override PartName="/ppt/tags/tag81.xml" ContentType="application/vnd.openxmlformats-officedocument.presentationml.tags+xml"/>
  <Override PartName="/ppt/tags/tag102.xml" ContentType="application/vnd.openxmlformats-officedocument.presentationml.tags+xml"/>
  <Override PartName="/ppt/tags/tag49.xml" ContentType="application/vnd.openxmlformats-officedocument.presentationml.tags+xml"/>
  <Override PartName="/ppt/slides/slide6.xml" ContentType="application/vnd.openxmlformats-officedocument.presentationml.slide+xml"/>
  <Default Extension="png" ContentType="image/png"/>
  <Override PartName="/ppt/tags/tag58.xml" ContentType="application/vnd.openxmlformats-officedocument.presentationml.tags+xml"/>
  <Override PartName="/ppt/tags/tag91.xml" ContentType="application/vnd.openxmlformats-officedocument.presentationml.tags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Override PartName="/ppt/tags/tag121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131.xml" ContentType="application/vnd.openxmlformats-officedocument.presentationml.tags+xml"/>
  <Override PartName="/ppt/tags/tag87.xml" ContentType="application/vnd.openxmlformats-officedocument.presentationml.tags+xml"/>
  <Override PartName="/ppt/tags/tag108.xml" ContentType="application/vnd.openxmlformats-officedocument.presentationml.tags+xml"/>
  <Override PartName="/ppt/tags/tag141.xml" ContentType="application/vnd.openxmlformats-officedocument.presentationml.tags+xml"/>
  <Override PartName="/ppt/tags/tag97.xml" ContentType="application/vnd.openxmlformats-officedocument.presentationml.tags+xml"/>
  <Override PartName="/ppt/tags/tag118.xml" ContentType="application/vnd.openxmlformats-officedocument.presentationml.tags+xml"/>
  <Override PartName="/ppt/tags/tag127.xml" ContentType="application/vnd.openxmlformats-officedocument.presentationml.tags+xml"/>
  <Override PartName="/ppt/tags/tag4.xml" ContentType="application/vnd.openxmlformats-officedocument.presentationml.tags+xml"/>
  <Override PartName="/ppt/tags/tag137.xml" ContentType="application/vnd.openxmlformats-officedocument.presentationml.tags+xml"/>
  <Override PartName="/ppt/tags/tag15.xml" ContentType="application/vnd.openxmlformats-officedocument.presentationml.tags+xml"/>
  <Override PartName="/ppt/tags/tag25.xml" ContentType="application/vnd.openxmlformats-officedocument.presentationml.tags+xml"/>
  <Override PartName="/ppt/slides/slide10.xml" ContentType="application/vnd.openxmlformats-officedocument.presentationml.slide+xml"/>
  <Override PartName="/ppt/tags/tag34.xml" ContentType="application/vnd.openxmlformats-officedocument.presentationml.tags+xml"/>
  <Override PartName="/ppt/slides/slide20.xml" ContentType="application/vnd.openxmlformats-officedocument.presentationml.slide+xml"/>
  <Override PartName="/ppt/tags/tag44.xml" ContentType="application/vnd.openxmlformats-officedocument.presentationml.tags+xml"/>
  <Override PartName="/ppt/slides/slide1.xml" ContentType="application/vnd.openxmlformats-officedocument.presentationml.slide+xml"/>
  <Override PartName="/ppt/tags/tag53.xml" ContentType="application/vnd.openxmlformats-officedocument.presentationml.tags+xml"/>
  <Override PartName="/ppt/slideLayouts/slideLayout2.xml" ContentType="application/vnd.openxmlformats-officedocument.presentationml.slideLayout+xml"/>
  <Override PartName="/ppt/tags/tag63.xml" ContentType="application/vnd.openxmlformats-officedocument.presentationml.tags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rels" ContentType="application/vnd.openxmlformats-package.relationships+xml"/>
  <Override PartName="/ppt/tags/tag82.xml" ContentType="application/vnd.openxmlformats-officedocument.presentationml.tags+xml"/>
  <Override PartName="/ppt/tags/tag103.xml" ContentType="application/vnd.openxmlformats-officedocument.presentationml.tag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tags/tag59.xml" ContentType="application/vnd.openxmlformats-officedocument.presentationml.tags+xml"/>
  <Override PartName="/ppt/tags/tag92.xml" ContentType="application/vnd.openxmlformats-officedocument.presentationml.tags+xml"/>
  <Override PartName="/ppt/tags/tag113.xml" ContentType="application/vnd.openxmlformats-officedocument.presentationml.tags+xml"/>
  <Override PartName="/ppt/tags/tag122.xml" ContentType="application/vnd.openxmlformats-officedocument.presentationml.tags+xml"/>
  <Override PartName="/ppt/tags/tag69.xml" ContentType="application/vnd.openxmlformats-officedocument.presentationml.tags+xml"/>
  <Override PartName="/ppt/tags/tag78.xml" ContentType="application/vnd.openxmlformats-officedocument.presentationml.tags+xml"/>
  <Override PartName="/ppt/tags/tag132.xml" ContentType="application/vnd.openxmlformats-officedocument.presentationml.tags+xml"/>
  <Override PartName="/ppt/tags/tag10.xml" ContentType="application/vnd.openxmlformats-officedocument.presentationml.tags+xml"/>
  <Override PartName="/ppt/presProps.xml" ContentType="application/vnd.openxmlformats-officedocument.presentationml.presProps+xml"/>
  <Override PartName="/ppt/tags/tag88.xml" ContentType="application/vnd.openxmlformats-officedocument.presentationml.tags+xml"/>
  <Override PartName="/ppt/tags/tag109.xml" ContentType="application/vnd.openxmlformats-officedocument.presentationml.tags+xml"/>
  <Override PartName="/ppt/tags/tag20.xml" ContentType="application/vnd.openxmlformats-officedocument.presentationml.tags+xml"/>
  <Override PartName="/ppt/presentation.xml" ContentType="application/vnd.openxmlformats-officedocument.presentationml.presentation.main+xml"/>
  <Override PartName="/ppt/tags/tag119.xml" ContentType="application/vnd.openxmlformats-officedocument.presentationml.tags+xml"/>
  <Override PartName="/ppt/tags/tag128.xml" ContentType="application/vnd.openxmlformats-officedocument.presentationml.tags+xml"/>
  <Override PartName="/ppt/tags/tag5.xml" ContentType="application/vnd.openxmlformats-officedocument.presentationml.tags+xml"/>
  <Override PartName="/ppt/tags/tag138.xml" ContentType="application/vnd.openxmlformats-officedocument.presentationml.tags+xml"/>
  <Override PartName="/ppt/tags/tag16.xml" ContentType="application/vnd.openxmlformats-officedocument.presentationml.tags+xml"/>
  <Override PartName="/ppt/tags/tag26.xml" ContentType="application/vnd.openxmlformats-officedocument.presentationml.tags+xml"/>
  <Override PartName="/ppt/slides/slide11.xml" ContentType="application/vnd.openxmlformats-officedocument.presentationml.slide+xml"/>
  <Override PartName="/ppt/tags/tag35.xml" ContentType="application/vnd.openxmlformats-officedocument.presentationml.tags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slides/slide2.xml" ContentType="application/vnd.openxmlformats-officedocument.presentationml.slide+xml"/>
  <Override PartName="/ppt/tags/tag54.xml" ContentType="application/vnd.openxmlformats-officedocument.presentationml.tags+xml"/>
  <Override PartName="/ppt/slideLayouts/slideLayout3.xml" ContentType="application/vnd.openxmlformats-officedocument.presentationml.slideLayout+xml"/>
  <Override PartName="/ppt/tags/tag64.xml" ContentType="application/vnd.openxmlformats-officedocument.presentationml.tags+xml"/>
  <Override PartName="/ppt/slides/slide17.xml" ContentType="application/vnd.openxmlformats-officedocument.presentationml.slide+xml"/>
  <Override PartName="/ppt/tags/tag73.xml" ContentType="application/vnd.openxmlformats-officedocument.presentationml.tags+xml"/>
  <Override PartName="/ppt/tags/tag83.xml" ContentType="application/vnd.openxmlformats-officedocument.presentationml.tags+xml"/>
  <Override PartName="/ppt/tags/tag104.xml" ContentType="application/vnd.openxmlformats-officedocument.presentationml.tags+xml"/>
  <Override PartName="/ppt/slides/slide8.xml" ContentType="application/vnd.openxmlformats-officedocument.presentationml.slide+xml"/>
  <Override PartName="/ppt/tags/tag93.xml" ContentType="application/vnd.openxmlformats-officedocument.presentationml.tags+xml"/>
  <Override PartName="/ppt/slideLayouts/slideLayout9.xml" ContentType="application/vnd.openxmlformats-officedocument.presentationml.slideLayout+xml"/>
  <Override PartName="/ppt/tags/tag114.xml" ContentType="application/vnd.openxmlformats-officedocument.presentationml.tags+xml"/>
  <Override PartName="/ppt/tags/tag123.xml" ContentType="application/vnd.openxmlformats-officedocument.presentationml.tags+xml"/>
  <Override PartName="/ppt/tags/tag79.xml" ContentType="application/vnd.openxmlformats-officedocument.presentationml.tags+xml"/>
  <Override PartName="/ppt/tags/tag133.xml" ContentType="application/vnd.openxmlformats-officedocument.presentationml.tags+xml"/>
  <Override PartName="/ppt/tags/tag11.xml" ContentType="application/vnd.openxmlformats-officedocument.presentationml.tags+xml"/>
  <Override PartName="/ppt/tags/tag142.xml" ContentType="application/vnd.openxmlformats-officedocument.presentationml.tags+xml"/>
  <Override PartName="/ppt/tags/tag89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98.xml" ContentType="application/vnd.openxmlformats-officedocument.presentationml.tags+xml"/>
  <Override PartName="/ppt/tags/tag30.xml" ContentType="application/vnd.openxmlformats-officedocument.presentationml.tags+xml"/>
  <Override PartName="/ppt/tags/tag129.xml" ContentType="application/vnd.openxmlformats-officedocument.presentationml.tags+xml"/>
  <Override PartName="/ppt/tags/tag40.xml" ContentType="application/vnd.openxmlformats-officedocument.presentationml.tags+xml"/>
  <Override PartName="/ppt/tags/tag6.xml" ContentType="application/vnd.openxmlformats-officedocument.presentationml.tags+xml"/>
  <Override PartName="/ppt/tags/tag139.xml" ContentType="application/vnd.openxmlformats-officedocument.presentationml.tags+xml"/>
  <Override PartName="/ppt/tags/tag17.xml" ContentType="application/vnd.openxmlformats-officedocument.presentationml.tags+xml"/>
  <Override PartName="/ppt/tags/tag27.xml" ContentType="application/vnd.openxmlformats-officedocument.presentationml.tags+xml"/>
  <Override PartName="/ppt/slides/slide12.xml" ContentType="application/vnd.openxmlformats-officedocument.presentationml.slide+xml"/>
  <Override PartName="/ppt/tags/tag36.xml" ContentType="application/vnd.openxmlformats-officedocument.presentationml.tags+xml"/>
  <Override PartName="/ppt/tags/tag46.xml" ContentType="application/vnd.openxmlformats-officedocument.presentationml.tags+xml"/>
  <Override PartName="/ppt/slides/slide3.xml" ContentType="application/vnd.openxmlformats-officedocument.presentationml.slide+xml"/>
  <Override PartName="/ppt/tags/tag55.xml" ContentType="application/vnd.openxmlformats-officedocument.presentationml.tags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notesMasterIdLst>
    <p:notesMasterId r:id="rId23"/>
  </p:notesMasterIdLst>
  <p:sldIdLst>
    <p:sldId id="258" r:id="rId2"/>
    <p:sldId id="256" r:id="rId3"/>
    <p:sldId id="257" r:id="rId4"/>
    <p:sldId id="259" r:id="rId5"/>
    <p:sldId id="260" r:id="rId6"/>
    <p:sldId id="261" r:id="rId7"/>
    <p:sldId id="272" r:id="rId8"/>
    <p:sldId id="277" r:id="rId9"/>
    <p:sldId id="262" r:id="rId10"/>
    <p:sldId id="263" r:id="rId11"/>
    <p:sldId id="264" r:id="rId12"/>
    <p:sldId id="265" r:id="rId13"/>
    <p:sldId id="266" r:id="rId14"/>
    <p:sldId id="273" r:id="rId15"/>
    <p:sldId id="267" r:id="rId16"/>
    <p:sldId id="268" r:id="rId17"/>
    <p:sldId id="269" r:id="rId18"/>
    <p:sldId id="270" r:id="rId19"/>
    <p:sldId id="271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3248" y="-1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C8C94-DFFF-42D1-A50B-4175961E98C8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510D9-D71B-43D7-B53C-0D98825CED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742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http://goo.gl/ZuWkN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510D9-D71B-43D7-B53C-0D98825CED8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2423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4" Type="http://schemas.openxmlformats.org/officeDocument/2006/relationships/tags" Target="../tags/tag13.xml"/><Relationship Id="rId5" Type="http://schemas.openxmlformats.org/officeDocument/2006/relationships/tags" Target="../tags/tag14.xml"/><Relationship Id="rId6" Type="http://schemas.openxmlformats.org/officeDocument/2006/relationships/tags" Target="../tags/tag15.xml"/><Relationship Id="rId7" Type="http://schemas.openxmlformats.org/officeDocument/2006/relationships/tags" Target="../tags/tag16.xml"/><Relationship Id="rId8" Type="http://schemas.openxmlformats.org/officeDocument/2006/relationships/tags" Target="../tags/tag17.xml"/><Relationship Id="rId9" Type="http://schemas.openxmlformats.org/officeDocument/2006/relationships/tags" Target="../tags/tag18.xml"/><Relationship Id="rId10" Type="http://schemas.openxmlformats.org/officeDocument/2006/relationships/tags" Target="../tags/tag19.xml"/><Relationship Id="rId11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4" Type="http://schemas.openxmlformats.org/officeDocument/2006/relationships/tags" Target="../tags/tag76.xml"/><Relationship Id="rId5" Type="http://schemas.openxmlformats.org/officeDocument/2006/relationships/tags" Target="../tags/tag77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73.xml"/><Relationship Id="rId2" Type="http://schemas.openxmlformats.org/officeDocument/2006/relationships/tags" Target="../tags/tag7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4" Type="http://schemas.openxmlformats.org/officeDocument/2006/relationships/tags" Target="../tags/tag81.xml"/><Relationship Id="rId5" Type="http://schemas.openxmlformats.org/officeDocument/2006/relationships/tags" Target="../tags/tag82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78.xml"/><Relationship Id="rId2" Type="http://schemas.openxmlformats.org/officeDocument/2006/relationships/tags" Target="../tags/tag7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tags" Target="../tags/tag24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2" Type="http://schemas.openxmlformats.org/officeDocument/2006/relationships/tags" Target="../tags/tag2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4" Type="http://schemas.openxmlformats.org/officeDocument/2006/relationships/tags" Target="../tags/tag28.xml"/><Relationship Id="rId5" Type="http://schemas.openxmlformats.org/officeDocument/2006/relationships/tags" Target="../tags/tag29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4" Type="http://schemas.openxmlformats.org/officeDocument/2006/relationships/tags" Target="../tags/tag33.xml"/><Relationship Id="rId5" Type="http://schemas.openxmlformats.org/officeDocument/2006/relationships/tags" Target="../tags/tag34.xml"/><Relationship Id="rId6" Type="http://schemas.openxmlformats.org/officeDocument/2006/relationships/tags" Target="../tags/tag35.xml"/><Relationship Id="rId7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tags" Target="../tags/tag40.xml"/><Relationship Id="rId6" Type="http://schemas.openxmlformats.org/officeDocument/2006/relationships/tags" Target="../tags/tag41.xml"/><Relationship Id="rId7" Type="http://schemas.openxmlformats.org/officeDocument/2006/relationships/tags" Target="../tags/tag42.xml"/><Relationship Id="rId8" Type="http://schemas.openxmlformats.org/officeDocument/2006/relationships/tags" Target="../tags/tag43.xml"/><Relationship Id="rId9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4" Type="http://schemas.openxmlformats.org/officeDocument/2006/relationships/tags" Target="../tags/tag47.xml"/><Relationship Id="rId5" Type="http://schemas.openxmlformats.org/officeDocument/2006/relationships/slideMaster" Target="../slideMasters/slideMaster1.xml"/><Relationship Id="rId1" Type="http://schemas.openxmlformats.org/officeDocument/2006/relationships/tags" Target="../tags/tag44.xml"/><Relationship Id="rId2" Type="http://schemas.openxmlformats.org/officeDocument/2006/relationships/tags" Target="../tags/tag4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4" Type="http://schemas.openxmlformats.org/officeDocument/2006/relationships/slideMaster" Target="../slideMasters/slideMaster1.xml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Layouts/_rels/slideLayout8.xml.rels><?xml version="1.0" encoding="UTF-8" standalone="yes"?>
<Relationships xmlns="http://schemas.openxmlformats.org/package/2006/relationships"><Relationship Id="rId11" Type="http://schemas.openxmlformats.org/officeDocument/2006/relationships/tags" Target="../tags/tag61.xml"/><Relationship Id="rId12" Type="http://schemas.openxmlformats.org/officeDocument/2006/relationships/slideMaster" Target="../slideMasters/slideMaster1.xml"/><Relationship Id="rId1" Type="http://schemas.openxmlformats.org/officeDocument/2006/relationships/tags" Target="../tags/tag51.xml"/><Relationship Id="rId2" Type="http://schemas.openxmlformats.org/officeDocument/2006/relationships/tags" Target="../tags/tag52.xml"/><Relationship Id="rId3" Type="http://schemas.openxmlformats.org/officeDocument/2006/relationships/tags" Target="../tags/tag53.xml"/><Relationship Id="rId4" Type="http://schemas.openxmlformats.org/officeDocument/2006/relationships/tags" Target="../tags/tag54.xml"/><Relationship Id="rId5" Type="http://schemas.openxmlformats.org/officeDocument/2006/relationships/tags" Target="../tags/tag55.xml"/><Relationship Id="rId6" Type="http://schemas.openxmlformats.org/officeDocument/2006/relationships/tags" Target="../tags/tag56.xml"/><Relationship Id="rId7" Type="http://schemas.openxmlformats.org/officeDocument/2006/relationships/tags" Target="../tags/tag57.xml"/><Relationship Id="rId8" Type="http://schemas.openxmlformats.org/officeDocument/2006/relationships/tags" Target="../tags/tag58.xml"/><Relationship Id="rId9" Type="http://schemas.openxmlformats.org/officeDocument/2006/relationships/tags" Target="../tags/tag59.xml"/><Relationship Id="rId10" Type="http://schemas.openxmlformats.org/officeDocument/2006/relationships/tags" Target="../tags/tag60.xml"/></Relationships>
</file>

<file path=ppt/slideLayouts/_rels/slideLayout9.xml.rels><?xml version="1.0" encoding="UTF-8" standalone="yes"?>
<Relationships xmlns="http://schemas.openxmlformats.org/package/2006/relationships"><Relationship Id="rId11" Type="http://schemas.openxmlformats.org/officeDocument/2006/relationships/tags" Target="../tags/tag72.xml"/><Relationship Id="rId12" Type="http://schemas.openxmlformats.org/officeDocument/2006/relationships/slideMaster" Target="../slideMasters/slideMaster1.xml"/><Relationship Id="rId1" Type="http://schemas.openxmlformats.org/officeDocument/2006/relationships/tags" Target="../tags/tag62.xml"/><Relationship Id="rId2" Type="http://schemas.openxmlformats.org/officeDocument/2006/relationships/tags" Target="../tags/tag63.xml"/><Relationship Id="rId3" Type="http://schemas.openxmlformats.org/officeDocument/2006/relationships/tags" Target="../tags/tag64.xml"/><Relationship Id="rId4" Type="http://schemas.openxmlformats.org/officeDocument/2006/relationships/tags" Target="../tags/tag65.xml"/><Relationship Id="rId5" Type="http://schemas.openxmlformats.org/officeDocument/2006/relationships/tags" Target="../tags/tag66.xml"/><Relationship Id="rId6" Type="http://schemas.openxmlformats.org/officeDocument/2006/relationships/tags" Target="../tags/tag67.xml"/><Relationship Id="rId7" Type="http://schemas.openxmlformats.org/officeDocument/2006/relationships/tags" Target="../tags/tag68.xml"/><Relationship Id="rId8" Type="http://schemas.openxmlformats.org/officeDocument/2006/relationships/tags" Target="../tags/tag69.xml"/><Relationship Id="rId9" Type="http://schemas.openxmlformats.org/officeDocument/2006/relationships/tags" Target="../tags/tag70.xml"/><Relationship Id="rId10" Type="http://schemas.openxmlformats.org/officeDocument/2006/relationships/tags" Target="../tags/tag7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>
            <p:custDataLst>
              <p:tags r:id="rId1"/>
            </p:custDataLst>
          </p:nvPr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>
            <p:custDataLst>
              <p:tags r:id="rId2"/>
            </p:custDataLst>
          </p:nvPr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>
            <p:custDataLst>
              <p:tags r:id="rId3"/>
            </p:custDataLst>
          </p:nvPr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0" name="Rectangle 49"/>
          <p:cNvSpPr/>
          <p:nvPr>
            <p:custDataLst>
              <p:tags r:id="rId7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>
            <p:custDataLst>
              <p:tags r:id="rId10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>
            <p:custDataLst>
              <p:tags r:id="rId1"/>
            </p:custDataLst>
          </p:nvPr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>
            <p:custDataLst>
              <p:tags r:id="rId2"/>
            </p:custDataLst>
          </p:nvPr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>
            <p:custDataLst>
              <p:tags r:id="rId3"/>
            </p:custDataLst>
          </p:nvPr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>
            <p:custDataLst>
              <p:tags r:id="rId6"/>
            </p:custDataLst>
          </p:nvPr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>
            <p:custDataLst>
              <p:tags r:id="rId8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11"/>
            </p:custDataLst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>
            <p:custDataLst>
              <p:tags r:id="rId1"/>
            </p:custDataLst>
          </p:nvPr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>
            <p:custDataLst>
              <p:tags r:id="rId2"/>
            </p:custDataLst>
          </p:nvPr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>
            <p:custDataLst>
              <p:tags r:id="rId3"/>
            </p:custDataLst>
          </p:nvPr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>
            <p:custDataLst>
              <p:tags r:id="rId4"/>
            </p:custDataLst>
          </p:nvPr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>
            <p:custDataLst>
              <p:tags r:id="rId5"/>
            </p:custDataLst>
          </p:nvPr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ags" Target="../tags/tag8.xml"/><Relationship Id="rId21" Type="http://schemas.openxmlformats.org/officeDocument/2006/relationships/tags" Target="../tags/tag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tags" Target="../tags/tag1.xml"/><Relationship Id="rId14" Type="http://schemas.openxmlformats.org/officeDocument/2006/relationships/tags" Target="../tags/tag2.xml"/><Relationship Id="rId15" Type="http://schemas.openxmlformats.org/officeDocument/2006/relationships/tags" Target="../tags/tag3.xml"/><Relationship Id="rId16" Type="http://schemas.openxmlformats.org/officeDocument/2006/relationships/tags" Target="../tags/tag4.xml"/><Relationship Id="rId17" Type="http://schemas.openxmlformats.org/officeDocument/2006/relationships/tags" Target="../tags/tag5.xml"/><Relationship Id="rId18" Type="http://schemas.openxmlformats.org/officeDocument/2006/relationships/tags" Target="../tags/tag6.xml"/><Relationship Id="rId19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>
            <p:custDataLst>
              <p:tags r:id="rId13"/>
            </p:custDataLst>
          </p:nvPr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>
            <p:custDataLst>
              <p:tags r:id="rId14"/>
            </p:custDataLst>
          </p:nvPr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>
            <p:custDataLst>
              <p:tags r:id="rId15"/>
            </p:custDataLst>
          </p:nvPr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>
            <p:custDataLst>
              <p:tags r:id="rId16"/>
            </p:custDataLst>
          </p:nvPr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043DE5E-FF5D-4A0E-B3B0-F3DF80F21ED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A5CD4E7-4164-46CE-AF31-9128516C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4" Type="http://schemas.openxmlformats.org/officeDocument/2006/relationships/slideLayout" Target="../slideLayouts/slideLayout1.xml"/><Relationship Id="rId1" Type="http://schemas.openxmlformats.org/officeDocument/2006/relationships/tags" Target="../tags/tag83.xml"/><Relationship Id="rId2" Type="http://schemas.openxmlformats.org/officeDocument/2006/relationships/tags" Target="../tags/tag8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12.xml"/><Relationship Id="rId2" Type="http://schemas.openxmlformats.org/officeDocument/2006/relationships/tags" Target="../tags/tag1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15.xml"/><Relationship Id="rId2" Type="http://schemas.openxmlformats.org/officeDocument/2006/relationships/tags" Target="../tags/tag1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4" Type="http://schemas.openxmlformats.org/officeDocument/2006/relationships/tags" Target="../tags/tag121.xml"/><Relationship Id="rId5" Type="http://schemas.openxmlformats.org/officeDocument/2006/relationships/slideLayout" Target="../slideLayouts/slideLayout2.xml"/><Relationship Id="rId1" Type="http://schemas.openxmlformats.org/officeDocument/2006/relationships/tags" Target="../tags/tag118.xml"/><Relationship Id="rId2" Type="http://schemas.openxmlformats.org/officeDocument/2006/relationships/tags" Target="../tags/tag1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22.xml"/><Relationship Id="rId2" Type="http://schemas.openxmlformats.org/officeDocument/2006/relationships/tags" Target="../tags/tag1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25.xml"/><Relationship Id="rId2" Type="http://schemas.openxmlformats.org/officeDocument/2006/relationships/tags" Target="../tags/tag1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28.xml"/><Relationship Id="rId2" Type="http://schemas.openxmlformats.org/officeDocument/2006/relationships/tags" Target="../tags/tag1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31.xml"/><Relationship Id="rId2" Type="http://schemas.openxmlformats.org/officeDocument/2006/relationships/tags" Target="../tags/tag1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34.xml"/><Relationship Id="rId2" Type="http://schemas.openxmlformats.org/officeDocument/2006/relationships/tags" Target="../tags/tag1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37.xml"/><Relationship Id="rId2" Type="http://schemas.openxmlformats.org/officeDocument/2006/relationships/tags" Target="../tags/tag1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4" Type="http://schemas.openxmlformats.org/officeDocument/2006/relationships/slideLayout" Target="../slideLayouts/slideLayout2.xml"/><Relationship Id="rId5" Type="http://schemas.openxmlformats.org/officeDocument/2006/relationships/hyperlink" Target="http://ogc.harvard.edu/copyright_docs/copyright_and_fair_use.php" TargetMode="External"/><Relationship Id="rId1" Type="http://schemas.openxmlformats.org/officeDocument/2006/relationships/tags" Target="../tags/tag140.xml"/><Relationship Id="rId2" Type="http://schemas.openxmlformats.org/officeDocument/2006/relationships/tags" Target="../tags/tag1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86.xml"/><Relationship Id="rId2" Type="http://schemas.openxmlformats.org/officeDocument/2006/relationships/tags" Target="../tags/tag8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haca.edu/looksharp/" TargetMode="External"/><Relationship Id="rId4" Type="http://schemas.openxmlformats.org/officeDocument/2006/relationships/hyperlink" Target="http://www.consortiumformedialiteracy.org/index.php?option=com_content&amp;view=category&amp;layout=blog&amp;id=12&amp;Itemid=24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rankwbaker.com/language_of_fil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89.xml"/><Relationship Id="rId2" Type="http://schemas.openxmlformats.org/officeDocument/2006/relationships/tags" Target="../tags/tag9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4" Type="http://schemas.openxmlformats.org/officeDocument/2006/relationships/tags" Target="../tags/tag9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1" Type="http://schemas.openxmlformats.org/officeDocument/2006/relationships/tags" Target="../tags/tag92.xml"/><Relationship Id="rId2" Type="http://schemas.openxmlformats.org/officeDocument/2006/relationships/tags" Target="../tags/tag9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4" Type="http://schemas.openxmlformats.org/officeDocument/2006/relationships/slideLayout" Target="../slideLayouts/slideLayout2.xml"/><Relationship Id="rId5" Type="http://schemas.openxmlformats.org/officeDocument/2006/relationships/hyperlink" Target="Film_and_Visual_Literacy_in_the_Classroom_-Mini%20Session%20August%202013.docx" TargetMode="External"/><Relationship Id="rId1" Type="http://schemas.openxmlformats.org/officeDocument/2006/relationships/tags" Target="../tags/tag96.xml"/><Relationship Id="rId2" Type="http://schemas.openxmlformats.org/officeDocument/2006/relationships/tags" Target="../tags/tag9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99.xml"/><Relationship Id="rId2" Type="http://schemas.openxmlformats.org/officeDocument/2006/relationships/tags" Target="../tags/tag10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02.xml"/><Relationship Id="rId2" Type="http://schemas.openxmlformats.org/officeDocument/2006/relationships/tags" Target="../tags/tag10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4" Type="http://schemas.openxmlformats.org/officeDocument/2006/relationships/tags" Target="../tags/tag108.xml"/><Relationship Id="rId5" Type="http://schemas.openxmlformats.org/officeDocument/2006/relationships/slideLayout" Target="../slideLayouts/slideLayout2.xml"/><Relationship Id="rId1" Type="http://schemas.openxmlformats.org/officeDocument/2006/relationships/tags" Target="../tags/tag105.xml"/><Relationship Id="rId2" Type="http://schemas.openxmlformats.org/officeDocument/2006/relationships/tags" Target="../tags/tag10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109.xml"/><Relationship Id="rId2" Type="http://schemas.openxmlformats.org/officeDocument/2006/relationships/tags" Target="../tags/tag11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NCTE 2012</a:t>
            </a:r>
            <a:br>
              <a:rPr lang="en-US" dirty="0"/>
            </a:br>
            <a:r>
              <a:rPr lang="en-US" dirty="0"/>
              <a:t>Dream Unite Connect!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Sharing the Wealth</a:t>
            </a:r>
          </a:p>
          <a:p>
            <a:r>
              <a:rPr lang="en-US" dirty="0" smtClean="0"/>
              <a:t>Please see me if you want to know more.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19200"/>
            <a:ext cx="342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of this information is gleaned from attending a few different workshops at NCTE 2012. The remaining information is from Project Look Sharp through Ithaca College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20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Film analysis </a:t>
            </a:r>
            <a:br>
              <a:rPr lang="en-US" dirty="0"/>
            </a:br>
            <a:r>
              <a:rPr lang="en-US" dirty="0"/>
              <a:t> ALL CONTENT AREAS!!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Develops Visualization Skills in the language of the content area</a:t>
            </a:r>
          </a:p>
          <a:p>
            <a:pPr lvl="1"/>
            <a:r>
              <a:rPr lang="en-US" dirty="0" smtClean="0"/>
              <a:t>What is the sound track communicating? </a:t>
            </a:r>
          </a:p>
          <a:p>
            <a:pPr lvl="1"/>
            <a:r>
              <a:rPr lang="en-US" dirty="0" smtClean="0"/>
              <a:t>What are the color schemes communicating? </a:t>
            </a:r>
          </a:p>
          <a:p>
            <a:pPr lvl="1"/>
            <a:r>
              <a:rPr lang="en-US" dirty="0" smtClean="0"/>
              <a:t>What are the background areas communicating?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28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Film analysis </a:t>
            </a:r>
            <a:br>
              <a:rPr lang="en-US" dirty="0"/>
            </a:br>
            <a:r>
              <a:rPr lang="en-US" dirty="0"/>
              <a:t> ALL CONTENT AREAS!!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Develops Writing Skills in the language of the content area</a:t>
            </a:r>
          </a:p>
          <a:p>
            <a:pPr lvl="1"/>
            <a:r>
              <a:rPr lang="en-US" dirty="0" smtClean="0"/>
              <a:t>Can you verbalize and communicate the answers to what you see? </a:t>
            </a:r>
          </a:p>
          <a:p>
            <a:pPr lvl="1"/>
            <a:r>
              <a:rPr lang="en-US" dirty="0" smtClean="0"/>
              <a:t>Can you verbalize how you know what you know?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10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Film analysis </a:t>
            </a:r>
            <a:br>
              <a:rPr lang="en-US" dirty="0"/>
            </a:br>
            <a:r>
              <a:rPr lang="en-US" dirty="0"/>
              <a:t> ALL CONTENT AREAS!!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043492" y="2323653"/>
            <a:ext cx="6777317" cy="1638748"/>
          </a:xfrm>
        </p:spPr>
        <p:txBody>
          <a:bodyPr/>
          <a:lstStyle/>
          <a:p>
            <a:r>
              <a:rPr lang="en-US" dirty="0" smtClean="0"/>
              <a:t>Develops a sense of perspective</a:t>
            </a:r>
          </a:p>
          <a:p>
            <a:pPr lvl="1"/>
            <a:r>
              <a:rPr lang="en-US" dirty="0" smtClean="0"/>
              <a:t>The WHY? Dictates the HOW? </a:t>
            </a:r>
          </a:p>
          <a:p>
            <a:pPr lvl="2"/>
            <a:r>
              <a:rPr lang="en-US" dirty="0" smtClean="0"/>
              <a:t>So understanding the HOW? Leads to understanding the WHY? </a:t>
            </a:r>
          </a:p>
          <a:p>
            <a:pPr marL="685800" lvl="2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066799" y="4038600"/>
            <a:ext cx="6777317" cy="16387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Directors and Editors are telling a story</a:t>
            </a:r>
          </a:p>
          <a:p>
            <a:pPr lvl="1"/>
            <a:r>
              <a:rPr lang="en-US" dirty="0" smtClean="0"/>
              <a:t>Purpose? What is the film trying to say?</a:t>
            </a:r>
          </a:p>
          <a:p>
            <a:pPr lvl="1"/>
            <a:r>
              <a:rPr lang="en-US" dirty="0" smtClean="0"/>
              <a:t>Audience? Who is the film trying to reach?</a:t>
            </a:r>
          </a:p>
          <a:p>
            <a:pPr lvl="1"/>
            <a:r>
              <a:rPr lang="en-US" dirty="0" smtClean="0"/>
              <a:t>Bias? Is there missing information? Only one side.</a:t>
            </a:r>
          </a:p>
          <a:p>
            <a:pPr marL="685800" lvl="2" indent="0">
              <a:buFont typeface="Wingdings 2" pitchFamily="18" charset="2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11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Use the questions with what you already view!!!!!!</a:t>
            </a:r>
          </a:p>
          <a:p>
            <a:r>
              <a:rPr lang="en-US" dirty="0" smtClean="0"/>
              <a:t>Not necessarily another thing to do – It can be incorporated</a:t>
            </a:r>
          </a:p>
          <a:p>
            <a:pPr lvl="1"/>
            <a:r>
              <a:rPr lang="en-US" dirty="0" smtClean="0"/>
              <a:t>Movie poster cover, DVD/Game cover </a:t>
            </a:r>
          </a:p>
          <a:p>
            <a:pPr lvl="1"/>
            <a:r>
              <a:rPr lang="en-US" dirty="0" smtClean="0"/>
              <a:t>Painting/photograph from different periods</a:t>
            </a:r>
          </a:p>
          <a:p>
            <a:pPr lvl="1"/>
            <a:r>
              <a:rPr lang="en-US" dirty="0" smtClean="0"/>
              <a:t>Documentary film clips</a:t>
            </a:r>
          </a:p>
          <a:p>
            <a:pPr lvl="1"/>
            <a:r>
              <a:rPr lang="en-US" dirty="0" smtClean="0"/>
              <a:t>Theatrical releases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Film analysis/ Visual Literacy??</a:t>
            </a:r>
            <a:br>
              <a:rPr lang="en-US" dirty="0" smtClean="0"/>
            </a:br>
            <a:r>
              <a:rPr lang="en-US" dirty="0" smtClean="0"/>
              <a:t>Great so another thing to do?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are the questions??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dirty="0"/>
              <a:t>In </a:t>
            </a:r>
            <a:r>
              <a:rPr lang="en-US" dirty="0" smtClean="0"/>
              <a:t>Social Studies</a:t>
            </a:r>
          </a:p>
          <a:p>
            <a:r>
              <a:rPr lang="en-US" dirty="0" smtClean="0"/>
              <a:t>What </a:t>
            </a:r>
            <a:r>
              <a:rPr lang="en-US" dirty="0"/>
              <a:t>principles of </a:t>
            </a:r>
            <a:r>
              <a:rPr lang="en-US" dirty="0" smtClean="0"/>
              <a:t>American Government are </a:t>
            </a:r>
            <a:r>
              <a:rPr lang="en-US" dirty="0"/>
              <a:t>evident in the </a:t>
            </a:r>
            <a:r>
              <a:rPr lang="en-US" dirty="0" smtClean="0"/>
              <a:t>image?</a:t>
            </a:r>
          </a:p>
          <a:p>
            <a:r>
              <a:rPr lang="en-US" dirty="0" smtClean="0"/>
              <a:t>Which </a:t>
            </a:r>
            <a:r>
              <a:rPr lang="en-US" dirty="0"/>
              <a:t>laws are being purposefully </a:t>
            </a:r>
            <a:r>
              <a:rPr lang="en-US" dirty="0" smtClean="0"/>
              <a:t>hidden? How do you know?</a:t>
            </a:r>
          </a:p>
          <a:p>
            <a:r>
              <a:rPr lang="en-US" dirty="0" smtClean="0"/>
              <a:t>Which moment or era in history is being alluded to?</a:t>
            </a:r>
          </a:p>
          <a:p>
            <a:r>
              <a:rPr lang="en-US" dirty="0" smtClean="0"/>
              <a:t>Is the image politically motivated? Biased?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65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are the questions??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/>
              <a:t>In Science or </a:t>
            </a:r>
            <a:r>
              <a:rPr lang="en-US" dirty="0" smtClean="0"/>
              <a:t>Math</a:t>
            </a:r>
          </a:p>
          <a:p>
            <a:r>
              <a:rPr lang="en-US" dirty="0" smtClean="0"/>
              <a:t>What </a:t>
            </a:r>
            <a:r>
              <a:rPr lang="en-US" dirty="0"/>
              <a:t>principles of scientific law are evident in the </a:t>
            </a:r>
            <a:r>
              <a:rPr lang="en-US" dirty="0" smtClean="0"/>
              <a:t>image?</a:t>
            </a:r>
          </a:p>
          <a:p>
            <a:r>
              <a:rPr lang="en-US" dirty="0" smtClean="0"/>
              <a:t>Which </a:t>
            </a:r>
            <a:r>
              <a:rPr lang="en-US" dirty="0"/>
              <a:t>laws are being purposefully </a:t>
            </a:r>
            <a:r>
              <a:rPr lang="en-US" dirty="0" smtClean="0"/>
              <a:t>hidden?</a:t>
            </a:r>
          </a:p>
          <a:p>
            <a:r>
              <a:rPr lang="en-US" dirty="0" smtClean="0"/>
              <a:t>What </a:t>
            </a:r>
            <a:r>
              <a:rPr lang="en-US" dirty="0"/>
              <a:t>scientific inventions or concepts would have to exist in order for this image to be a reality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</a:t>
            </a:r>
            <a:r>
              <a:rPr lang="en-US" dirty="0"/>
              <a:t>tasks or layers are involved in creating this image?</a:t>
            </a:r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392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are the questions??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In Religion – </a:t>
            </a:r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/>
              <a:t>do we see our Catholic principles in this </a:t>
            </a:r>
            <a:r>
              <a:rPr lang="en-US" dirty="0" smtClean="0"/>
              <a:t>image?</a:t>
            </a:r>
          </a:p>
          <a:p>
            <a:r>
              <a:rPr lang="en-US" dirty="0" smtClean="0"/>
              <a:t>Are </a:t>
            </a:r>
            <a:r>
              <a:rPr lang="en-US" dirty="0"/>
              <a:t>there any principles being purposefully hidden? </a:t>
            </a:r>
            <a:endParaRPr lang="en-US" dirty="0" smtClean="0"/>
          </a:p>
          <a:p>
            <a:r>
              <a:rPr lang="en-US" dirty="0" smtClean="0"/>
              <a:t>Why</a:t>
            </a:r>
            <a:r>
              <a:rPr lang="en-US" dirty="0"/>
              <a:t>?  </a:t>
            </a:r>
            <a:r>
              <a:rPr lang="en-US" dirty="0" smtClean="0"/>
              <a:t>What </a:t>
            </a:r>
            <a:r>
              <a:rPr lang="en-US" dirty="0"/>
              <a:t>information is missing?? </a:t>
            </a:r>
            <a:endParaRPr lang="en-US" dirty="0" smtClean="0"/>
          </a:p>
          <a:p>
            <a:r>
              <a:rPr lang="en-US" dirty="0" smtClean="0"/>
              <a:t>What does this image say about society? 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9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are the questions??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914400" y="2219073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English – Write about what you see</a:t>
            </a: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2819400"/>
            <a:ext cx="701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 Tell the story - </a:t>
            </a:r>
            <a:r>
              <a:rPr lang="en-US" sz="2000" dirty="0"/>
              <a:t>Write just the dialogue</a:t>
            </a:r>
          </a:p>
          <a:p>
            <a:r>
              <a:rPr lang="en-US" sz="2000" dirty="0" smtClean="0"/>
              <a:t>		Write </a:t>
            </a:r>
            <a:r>
              <a:rPr lang="en-US" sz="2000" dirty="0"/>
              <a:t>just the intro</a:t>
            </a:r>
          </a:p>
          <a:p>
            <a:r>
              <a:rPr lang="en-US" sz="2000" dirty="0" smtClean="0"/>
              <a:t>		Write </a:t>
            </a:r>
            <a:r>
              <a:rPr lang="en-US" sz="2000" dirty="0"/>
              <a:t>just a description</a:t>
            </a:r>
          </a:p>
          <a:p>
            <a:r>
              <a:rPr lang="en-US" sz="2000" dirty="0" smtClean="0"/>
              <a:t>2</a:t>
            </a:r>
            <a:r>
              <a:rPr lang="en-US" sz="2000" dirty="0"/>
              <a:t>. Cinematic Writing –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a</a:t>
            </a:r>
            <a:r>
              <a:rPr lang="en-US" sz="2000" dirty="0"/>
              <a:t>. Write only the Close up shot (hands)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b</a:t>
            </a:r>
            <a:r>
              <a:rPr lang="en-US" sz="2000" dirty="0"/>
              <a:t>. Write only the Medium shot (face)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c</a:t>
            </a:r>
            <a:r>
              <a:rPr lang="en-US" sz="2000" dirty="0"/>
              <a:t>. Write only the Long shot (whole body)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d</a:t>
            </a:r>
            <a:r>
              <a:rPr lang="en-US" sz="2000" dirty="0"/>
              <a:t>. Combine all into one sentence.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58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are your questions??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370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about copyright??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Attached article/link from Harvard University website. </a:t>
            </a:r>
          </a:p>
          <a:p>
            <a:endParaRPr lang="en-US" dirty="0"/>
          </a:p>
          <a:p>
            <a:r>
              <a:rPr lang="en-US" dirty="0" smtClean="0">
                <a:hlinkClick r:id="rId5"/>
              </a:rPr>
              <a:t>http://ogc.harvard.edu/copyright_docs/copyright_and_fair_use.php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1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Film in the Classroom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Students live in visual age</a:t>
            </a:r>
          </a:p>
          <a:p>
            <a:r>
              <a:rPr lang="en-US" dirty="0" smtClean="0"/>
              <a:t>Need to be visually literate</a:t>
            </a:r>
          </a:p>
          <a:p>
            <a:r>
              <a:rPr lang="en-US" dirty="0" smtClean="0"/>
              <a:t>Like all literacies – needs to be taught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913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Words/Recap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Take a moment to say “Look at this image/clip” What is the message? How do you know? </a:t>
            </a:r>
          </a:p>
          <a:p>
            <a:r>
              <a:rPr lang="en-US" dirty="0" smtClean="0"/>
              <a:t>Be careful to not give away the thought – “How is this image racist?” </a:t>
            </a:r>
            <a:r>
              <a:rPr lang="en-US" dirty="0" err="1" smtClean="0"/>
              <a:t>vs</a:t>
            </a:r>
            <a:r>
              <a:rPr lang="en-US" dirty="0" smtClean="0"/>
              <a:t> “What message is this image conveying?”</a:t>
            </a:r>
          </a:p>
          <a:p>
            <a:r>
              <a:rPr lang="en-US" dirty="0" smtClean="0"/>
              <a:t>Do No Harm. Always contrast negative with positive. Media is powerful and can reinforce stereotypes.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50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links for more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www.frankwbaker.com/language_of_film</a:t>
            </a:r>
            <a:endParaRPr lang="en-US" u="sng" dirty="0" smtClean="0"/>
          </a:p>
          <a:p>
            <a:r>
              <a:rPr lang="en-US" u="sng" dirty="0" smtClean="0">
                <a:hlinkClick r:id="rId3"/>
              </a:rPr>
              <a:t>Link to Project Look Sharp</a:t>
            </a:r>
            <a:endParaRPr lang="en-US" u="sng" dirty="0" smtClean="0"/>
          </a:p>
          <a:p>
            <a:r>
              <a:rPr lang="en-US" u="sng" dirty="0" smtClean="0">
                <a:hlinkClick r:id="rId4"/>
              </a:rPr>
              <a:t>Link to Media Literacy lesson plans  in </a:t>
            </a:r>
            <a:r>
              <a:rPr lang="en-US" u="sng" dirty="0" err="1" smtClean="0">
                <a:hlinkClick r:id="rId4"/>
              </a:rPr>
              <a:t>Medialitminute</a:t>
            </a:r>
            <a:r>
              <a:rPr lang="en-US" u="sng" dirty="0" smtClean="0">
                <a:hlinkClick r:id="rId4"/>
              </a:rPr>
              <a:t>   </a:t>
            </a:r>
            <a:endParaRPr lang="en-US" u="sng" dirty="0" smtClean="0"/>
          </a:p>
          <a:p>
            <a:pPr lvl="1"/>
            <a:r>
              <a:rPr lang="en-US" dirty="0" smtClean="0"/>
              <a:t> Disclaimer of sorts – Consortium for Media Literacy is supported by SEE otherwise known as Save Our Planet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65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Visual Literacy is Key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Scary how important it is to this generation. (</a:t>
            </a:r>
            <a:r>
              <a:rPr lang="en-US" dirty="0" err="1" smtClean="0"/>
              <a:t>Instagram</a:t>
            </a:r>
            <a:r>
              <a:rPr lang="en-US" dirty="0" smtClean="0"/>
              <a:t> anyone?)</a:t>
            </a:r>
          </a:p>
          <a:p>
            <a:r>
              <a:rPr lang="en-US" dirty="0" smtClean="0"/>
              <a:t>Not only them – we cannot take it for granted. (Drew </a:t>
            </a:r>
            <a:r>
              <a:rPr lang="en-US" dirty="0" err="1" smtClean="0"/>
              <a:t>Brees</a:t>
            </a:r>
            <a:r>
              <a:rPr lang="en-US" dirty="0" smtClean="0"/>
              <a:t> car wreck)</a:t>
            </a:r>
          </a:p>
          <a:p>
            <a:r>
              <a:rPr lang="en-US" dirty="0" smtClean="0"/>
              <a:t>Literacy is literacy. It requires experience and example.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66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034" y="838200"/>
            <a:ext cx="7884166" cy="541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8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how do we teach </a:t>
            </a:r>
            <a:br>
              <a:rPr lang="en-US" dirty="0" smtClean="0"/>
            </a:br>
            <a:r>
              <a:rPr lang="en-US" dirty="0" smtClean="0"/>
              <a:t>Visual Literacy?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Model!!! </a:t>
            </a:r>
            <a:r>
              <a:rPr lang="en-US" dirty="0"/>
              <a:t>Model!!! Model!!! Model!!! </a:t>
            </a:r>
            <a:endParaRPr lang="en-US" dirty="0" smtClean="0"/>
          </a:p>
          <a:p>
            <a:r>
              <a:rPr lang="en-US" dirty="0" smtClean="0"/>
              <a:t>Offer experiences. </a:t>
            </a:r>
          </a:p>
          <a:p>
            <a:r>
              <a:rPr lang="en-US" dirty="0" smtClean="0"/>
              <a:t>Use and analyze film for more than just story. </a:t>
            </a:r>
          </a:p>
          <a:p>
            <a:r>
              <a:rPr lang="en-US" dirty="0" smtClean="0"/>
              <a:t>Use images to ask Quad D questions</a:t>
            </a:r>
          </a:p>
          <a:p>
            <a:r>
              <a:rPr lang="en-US" dirty="0" smtClean="0"/>
              <a:t>Use to practice critical thinking (be careful of conspiracy advocates)</a:t>
            </a:r>
            <a:endParaRPr lang="en-US" dirty="0"/>
          </a:p>
          <a:p>
            <a:endParaRPr lang="en-US" dirty="0"/>
          </a:p>
          <a:p>
            <a:r>
              <a:rPr lang="en-US" dirty="0" smtClean="0">
                <a:hlinkClick r:id="rId5" action="ppaction://hlinkfile"/>
              </a:rPr>
              <a:t>Link to images</a:t>
            </a:r>
            <a:r>
              <a:rPr lang="en-US" dirty="0" smtClean="0"/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90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why Film?? </a:t>
            </a:r>
            <a:br>
              <a:rPr lang="en-US" dirty="0" smtClean="0"/>
            </a:br>
            <a:r>
              <a:rPr lang="en-US" dirty="0" smtClean="0"/>
              <a:t>(other than CCSS)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“Collective communal experience”</a:t>
            </a:r>
          </a:p>
          <a:p>
            <a:r>
              <a:rPr lang="en-US" dirty="0" smtClean="0"/>
              <a:t>The experience of a film changes as we change over time</a:t>
            </a:r>
          </a:p>
          <a:p>
            <a:r>
              <a:rPr lang="en-US" dirty="0" smtClean="0"/>
              <a:t>Film can be representation of reality</a:t>
            </a:r>
          </a:p>
          <a:p>
            <a:r>
              <a:rPr lang="en-US" dirty="0" smtClean="0"/>
              <a:t>Film can allow us to measure ways our society depicts truth</a:t>
            </a:r>
          </a:p>
          <a:p>
            <a:r>
              <a:rPr lang="en-US" dirty="0" smtClean="0"/>
              <a:t>Does that truth align with viewer reality</a:t>
            </a:r>
          </a:p>
          <a:p>
            <a:pPr lvl="1"/>
            <a:r>
              <a:rPr lang="en-US" dirty="0" smtClean="0"/>
              <a:t>Forest Gump – truth in fiction or fiction in truth?</a:t>
            </a:r>
          </a:p>
          <a:p>
            <a:pPr marL="365760" lvl="1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674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little taste</a:t>
            </a:r>
            <a:br>
              <a:rPr lang="en-US" dirty="0" smtClean="0"/>
            </a:br>
            <a:r>
              <a:rPr lang="en-US" dirty="0" smtClean="0"/>
              <a:t> of what I’m talking about 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Separate into groups or individuals</a:t>
            </a:r>
          </a:p>
          <a:p>
            <a:pPr lvl="1"/>
            <a:r>
              <a:rPr lang="en-US" dirty="0" smtClean="0"/>
              <a:t>One looks at only color and setting</a:t>
            </a:r>
          </a:p>
          <a:p>
            <a:pPr lvl="1"/>
            <a:r>
              <a:rPr lang="en-US" dirty="0" smtClean="0"/>
              <a:t>One looks at only character introductions</a:t>
            </a:r>
          </a:p>
          <a:p>
            <a:pPr lvl="1"/>
            <a:r>
              <a:rPr lang="en-US" dirty="0" smtClean="0"/>
              <a:t>One looks at only hands and eyes</a:t>
            </a:r>
          </a:p>
          <a:p>
            <a:pPr lvl="1"/>
            <a:r>
              <a:rPr lang="en-US" dirty="0" smtClean="0"/>
              <a:t>One looks at plot elements – what do we already know?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22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Film analysis </a:t>
            </a:r>
            <a:br>
              <a:rPr lang="en-US" dirty="0"/>
            </a:br>
            <a:r>
              <a:rPr lang="en-US" dirty="0"/>
              <a:t> ALL CONTENT AREAS!!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043492" y="2323653"/>
            <a:ext cx="6777317" cy="1638748"/>
          </a:xfrm>
        </p:spPr>
        <p:txBody>
          <a:bodyPr/>
          <a:lstStyle/>
          <a:p>
            <a:r>
              <a:rPr lang="en-US" dirty="0" smtClean="0"/>
              <a:t>Develops a sense of perspective</a:t>
            </a:r>
          </a:p>
          <a:p>
            <a:pPr lvl="1"/>
            <a:r>
              <a:rPr lang="en-US" dirty="0" smtClean="0"/>
              <a:t>The WHY? Dictates the HOW? </a:t>
            </a:r>
          </a:p>
          <a:p>
            <a:pPr lvl="2"/>
            <a:r>
              <a:rPr lang="en-US" dirty="0" smtClean="0"/>
              <a:t>So understanding the HOW? Leads to understanding the WHY? </a:t>
            </a:r>
          </a:p>
          <a:p>
            <a:pPr marL="685800" lvl="2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066799" y="4038600"/>
            <a:ext cx="6777317" cy="16387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Directors and Editors are telling a story</a:t>
            </a:r>
          </a:p>
          <a:p>
            <a:pPr lvl="1"/>
            <a:r>
              <a:rPr lang="en-US" dirty="0" smtClean="0"/>
              <a:t>Purpose? What is the film trying to say?</a:t>
            </a:r>
          </a:p>
          <a:p>
            <a:pPr lvl="1"/>
            <a:r>
              <a:rPr lang="en-US" dirty="0" smtClean="0"/>
              <a:t>Audience? Who is the film trying to reach?</a:t>
            </a:r>
          </a:p>
          <a:p>
            <a:pPr lvl="1"/>
            <a:r>
              <a:rPr lang="en-US" dirty="0" smtClean="0"/>
              <a:t>Bias? Is there missing information? Only one side.</a:t>
            </a:r>
          </a:p>
          <a:p>
            <a:pPr marL="685800" lvl="2" indent="0">
              <a:buFont typeface="Wingdings 2" pitchFamily="18" charset="2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815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Film analysis </a:t>
            </a:r>
            <a:br>
              <a:rPr lang="en-US" dirty="0" smtClean="0"/>
            </a:br>
            <a:r>
              <a:rPr lang="en-US" dirty="0" smtClean="0"/>
              <a:t> ALL CONTENT AREAS!!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Develops Observation skills with the language of the content</a:t>
            </a:r>
          </a:p>
          <a:p>
            <a:pPr lvl="1"/>
            <a:r>
              <a:rPr lang="en-US" dirty="0" smtClean="0"/>
              <a:t>What are we seeing? Why?</a:t>
            </a:r>
          </a:p>
          <a:p>
            <a:pPr lvl="1"/>
            <a:r>
              <a:rPr lang="en-US" dirty="0" smtClean="0"/>
              <a:t>What is the close up? (Hands)</a:t>
            </a:r>
          </a:p>
          <a:p>
            <a:pPr lvl="1"/>
            <a:r>
              <a:rPr lang="en-US" dirty="0" smtClean="0"/>
              <a:t>What is the medium shot? (Face)</a:t>
            </a:r>
          </a:p>
          <a:p>
            <a:pPr lvl="1"/>
            <a:r>
              <a:rPr lang="en-US" dirty="0" smtClean="0"/>
              <a:t>What is the long shot? (Whole Picture)</a:t>
            </a:r>
          </a:p>
          <a:p>
            <a:pPr lvl="2"/>
            <a:r>
              <a:rPr lang="en-US" dirty="0" smtClean="0"/>
              <a:t>Even if it is a science experiment someone made the film. Why do they show what they show?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427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wAVVMadyNKLH37c78fR2s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LMsxvLwQRqVO2F9Q8a7Pej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22XimFQWwfitarVg6moNo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lYP5ewB5tNO8h5G8ZyplhX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Il7EgydeNbTJTjwtQqtMO9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MGujuhtK0RNBfv1DOQ0yM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ySAHy30NwPyBkYMfIWkqS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1ewByC7qIjQhLHfrBcx1Mm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wEzJOzI85U7flWFAwZ5ah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5GbqrVZZougPioM5OzpVP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fumny9BUQ6H6zSyn8M96w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xMMN1q8kbMqXs2he32dx8j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2DqZ5PV2ma0LilXpjckmb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NYzwAxEXeVD0pcwUBjIQR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jkz6XaXiN06TkrXUQcHih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kBlHj86hMCVdwFFqUNPOs3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s9Wr0Q6qANz6aFeXuztZV7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TwR5WGtw9zlQbCEWkRScc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QEsRwTJKPzGdrask70eU0N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MaLJWlCdilkw3V8L9J7hq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OO3lPD883UqmJHjdK7TVg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1ewByC7qIjQhLHfrBcx1Mm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wEzJOzI85U7flWFAwZ5ah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XD1DntsEiyrQqU4Mq0Voz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5GbqrVZZougPioM5OzpVP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fumny9BUQ6H6zSyn8M96w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xjdvYAFPzy32CdlUl6CpRm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ZvDhOrawKmAArG44nPotE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8cPUxrqDMJYCvQJhlaKjm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napL5Fo2mY0FHcn2ExKSKi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wYqRi4pjH3YPnrrTUI57A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BObel6ueJkNNGQtF8mds1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napL5Fo2mY0FHcn2ExKSKi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wYqRi4pjH3YPnrrTUI57A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2TQvbKNDUXKJGNXssszHS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BObel6ueJkNNGQtF8mds1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eI416HQqpnvaV36du0qxb5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EGshPrf1eeKEnCF4IjPtj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1ALBqeAJU8PFavL3g2YI6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1Xv8xjs4FYC4WGG3zHbWyD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31tRZ4DTCyC1ESwe11rvk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PHrajF2NuAxswK8yev50v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axgkWr2Ksc69H7wYaxYkIw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h39QSx20XhBeqbLpPLYQP3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1tclL5sMVpk6xDijq70Mxj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ksV2lxLjqNIjB8NShHQFE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xR7qwrqJlfwnMXRcm01Uwq"/>
</p:tagLst>
</file>

<file path=ppt/tags/tag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d6ym9pK79Fd2FDwLWxalb"/>
</p:tagLst>
</file>

<file path=ppt/tags/tag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kD86vkQQ2vHxZfdJjnaia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5GehOYysOSLAzoz9ogRBw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1nbPFAaRQdNPmfN4INKXY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Qx0zoi8iAN3X8FR5ZjXhX1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yMJ1klkx4QyYaPafgh2ygp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SeAWZJuNF1OYePnYNY2Jd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lTmf77NYr6n3jvjAOUgf0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oau1UJ2FfoL82QMJolOA2S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lQWqSjezdGwu45U4Zr7qC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3QbYAeoDe9avd8aYjam0Oy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rvmIEugO8Vski0Lrh4QWYx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YRXJ6FgKpOvoFCSAUmp0f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3TQacSSiaSzU9oRHKa8Ra2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NB5PpuWzyx7VX6yTNosfW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uwd0T9ch840n3y73sNdi1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2sTAcgltHMzR7zBpAMnhp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2UA3ZMKVE1DU7uK6iXWVEn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voC1Mrg6qVt2f2zw36KOj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Nbrxs3dqUJXZxjwctBx2L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XZ5QiiPrlKFHMSyeiSrAI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aaudNMLsk7ksSessBKUBto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kQwEEfjEBacMOADuv4Z1D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keUE5LG7wZfMXamh77c1sJ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FrDSYgowumzZBB0ytCx4a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0RqgdoXM0aBWfcrTHR7tK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naKF7yJoVF7IqMrI20zIm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poFmN7AVFWHcAtgvygp3Cf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VOxLErZP6T23YL5ikr9sfJ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FjZOHOyqWLctXnYD6kmHlF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qvQjbcuK9EK9sRP1s8VQPN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xvvqfWYT9Zco1VlgNkmKn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PietiY0wpTCliOGMfObLB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gsN57S8vs3LeGccLDZSCz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LFCxz05yyCHF2LFcR8nUq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z48tztacSYAXH7szi7pUv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w0aq6q8KeFSc6yp6qCnmK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543xJhQguw3qx7j9nK37K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5v1UacHNx9oNV5myGQUYa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m8F0iMheDiCYaZywP7DyHY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sAhfg1iRaub4Q4Cc5DIFt9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2KbdMP3ddMKImmTRppyUQ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LOL5O1RIgpsndDg6zvpz5p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qhbaVge9833gVq7YNbuXm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hl9IDKQU9kLmClOCRVs2fk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anlGrxCoBsP8V2rivofZJ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Ti5jlVg1U7X1Ylh4onwWa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McSApCXE0kASt2B8cG8zx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bU360rZSsM7ZwSqKvD4g6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q6RfsgaQOAm31XxjBwE7R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OKuwIHrauvhCyuWeLYJHCY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gyiEATXLo7XZRpxsxw74BI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CsRsdc1xBYLCmnJKyJFj5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5rstA5QxVqePdR3RfeYtXG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NRzQ1ebYXErx0oYC7aZFy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wM8wFSiuGP7oOFB0eOjKrh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bMj3sgCRjX04h5rjmlStgO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j9bJmBSlGV6eBmcCq2SPwa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KowzUsYRY0mtaRIT0YXh5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2u46KUQBrh8LrlQ1XTH38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eeS2KI8RQzTiMl2uNH31ny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4kpqm3Y13z1POfc4ZcHJBI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SxU0TeJYFbjkIXCrpUo54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fsF0OxabE1LF9yCkl5TPwj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gWwMiJIRkDWm4WLmerQRVZ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495DsFRBQMbVbIt2ertMH7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NtFzYQrYFohSnGEh20IN9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a8L2Tcdpn8iWqiaM6SLoOw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xUP5lz9rMYjyCkUw4Deyhg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YWXotuV7XolEBQdORDfVmj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CRFQRAO7agfhVT8X6FvE1V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YI3jgMAilTFj5IDCljQe4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okVkGTxAqHiHEG7OgykAYT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6QddFD5cxoxygp7GS3xF8i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gz2fs29lbH8zo7ZzS3HVc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Cq1wO5LvD6vWFKDE4ygm6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0v7IGhYrwhYaSXCdWd4zG3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pFtEFRZL2GE5c3Tlp36v6l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8qauT8EwIuSpD1ePflyy6C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UcENPF243q2Ytiim274cd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2wHAuFPNZbxEYZ1JZMFgUG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7lr0pTz8RtxvggiflOQFpP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ZA2LxWYwq2qVMRcMpLtWbW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aVuoLDcWz1T3DXW4mkVeGs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Nx4OuV4IadCeMGHMeBDM7N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usc207GjdxOhlQXDlCal2v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5ltq3yo4ctE26AzvWRP7OS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yy5UkG4jPQrmlM65TbB3Cw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7uvlPLqQMQTZmQyz37U8lk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DjKn4QGjvVGdeYVHJCEmHO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96dIWmNHcGxMRcBsHz9skY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KUm4MVplkGZImWjRjvSfb3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i9CzEmohtZCP9D9lTjwNI0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HAPEID" val="Gr7I6hV5cetaO46nIqjUcx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VSECTIONID" val="H7TtNgbLAVI0L51EJPtq2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1007</TotalTime>
  <Words>1031</Words>
  <Application>Microsoft Macintosh PowerPoint</Application>
  <PresentationFormat>On-screen Show (4:3)</PresentationFormat>
  <Paragraphs>118</Paragraphs>
  <Slides>21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Austin</vt:lpstr>
      <vt:lpstr>NCTE 2012 Dream Unite Connect! </vt:lpstr>
      <vt:lpstr>Film in the Classroom</vt:lpstr>
      <vt:lpstr>Visual Literacy is Key </vt:lpstr>
      <vt:lpstr>Slide 4</vt:lpstr>
      <vt:lpstr>So how do we teach  Visual Literacy?</vt:lpstr>
      <vt:lpstr>So why Film??  (other than CCSS) </vt:lpstr>
      <vt:lpstr>A little taste  of what I’m talking about - </vt:lpstr>
      <vt:lpstr>Film analysis   ALL CONTENT AREAS!!</vt:lpstr>
      <vt:lpstr>Film analysis   ALL CONTENT AREAS!!</vt:lpstr>
      <vt:lpstr>Film analysis   ALL CONTENT AREAS!!</vt:lpstr>
      <vt:lpstr>Film analysis   ALL CONTENT AREAS!!</vt:lpstr>
      <vt:lpstr>Film analysis   ALL CONTENT AREAS!!</vt:lpstr>
      <vt:lpstr>Film analysis/ Visual Literacy?? Great so another thing to do?</vt:lpstr>
      <vt:lpstr>So what are the questions?? </vt:lpstr>
      <vt:lpstr>So what are the questions?? </vt:lpstr>
      <vt:lpstr>So what are the questions?? </vt:lpstr>
      <vt:lpstr>So what are the questions??</vt:lpstr>
      <vt:lpstr>What are your questions?? </vt:lpstr>
      <vt:lpstr>What about copyright?? </vt:lpstr>
      <vt:lpstr>Final Words/Recap</vt:lpstr>
      <vt:lpstr>Some links for more ideas</vt:lpstr>
    </vt:vector>
  </TitlesOfParts>
  <Company>St Thomas More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NCTE 2012 Dream Unite Connect!</dc:title>
  <dc:creator>Karen Minor</dc:creator>
  <cp:lastModifiedBy>Cinde Sulik</cp:lastModifiedBy>
  <cp:revision>24</cp:revision>
  <dcterms:created xsi:type="dcterms:W3CDTF">2013-08-07T20:42:20Z</dcterms:created>
  <dcterms:modified xsi:type="dcterms:W3CDTF">2013-08-07T20:44:46Z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DocumentId">
    <vt:lpwstr>17fS6ofpgC1EAYppTxkw5_skPq1a74Qe4oLuiD6nvIUA</vt:lpwstr>
  </property>
  <property fmtid="{D5CDD505-2E9C-101B-9397-08002B2CF9AE}" pid="3" name="Google.Documents.RevisionId">
    <vt:lpwstr>15905822368303090578</vt:lpwstr>
  </property>
  <property fmtid="{D5CDD505-2E9C-101B-9397-08002B2CF9AE}" pid="4" name="Google.Documents.PreviousRevisionId">
    <vt:lpwstr>09207762682445998817</vt:lpwstr>
  </property>
  <property fmtid="{D5CDD505-2E9C-101B-9397-08002B2CF9AE}" pid="5" name="Google.Documents.PluginVersion">
    <vt:lpwstr>2.0.2662.553</vt:lpwstr>
  </property>
  <property fmtid="{D5CDD505-2E9C-101B-9397-08002B2CF9AE}" pid="6" name="Google.Documents.MergeIncapabilityFlags">
    <vt:i4>0</vt:i4>
  </property>
  <property fmtid="{D5CDD505-2E9C-101B-9397-08002B2CF9AE}" pid="7" name="Google.Documents.Tracking">
    <vt:lpwstr>false</vt:lpwstr>
  </property>
</Properties>
</file>